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77" r:id="rId5"/>
    <p:sldId id="266" r:id="rId6"/>
    <p:sldId id="301" r:id="rId7"/>
    <p:sldId id="303" r:id="rId8"/>
    <p:sldId id="302" r:id="rId9"/>
    <p:sldId id="283" r:id="rId10"/>
    <p:sldId id="270" r:id="rId11"/>
    <p:sldId id="286" r:id="rId12"/>
    <p:sldId id="304" r:id="rId13"/>
    <p:sldId id="287" r:id="rId14"/>
    <p:sldId id="289" r:id="rId15"/>
    <p:sldId id="288" r:id="rId16"/>
    <p:sldId id="305" r:id="rId17"/>
    <p:sldId id="262" r:id="rId18"/>
    <p:sldId id="273" r:id="rId19"/>
    <p:sldId id="290" r:id="rId20"/>
    <p:sldId id="291" r:id="rId21"/>
    <p:sldId id="292" r:id="rId22"/>
    <p:sldId id="293" r:id="rId23"/>
    <p:sldId id="274" r:id="rId24"/>
    <p:sldId id="294" r:id="rId25"/>
    <p:sldId id="272" r:id="rId26"/>
    <p:sldId id="275" r:id="rId27"/>
    <p:sldId id="296" r:id="rId28"/>
    <p:sldId id="306" r:id="rId29"/>
    <p:sldId id="263" r:id="rId30"/>
    <p:sldId id="295" r:id="rId31"/>
    <p:sldId id="276" r:id="rId32"/>
    <p:sldId id="265" r:id="rId33"/>
    <p:sldId id="26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hew Moorcroft" initials="MM" lastIdx="12" clrIdx="0">
    <p:extLst>
      <p:ext uri="{19B8F6BF-5375-455C-9EA6-DF929625EA0E}">
        <p15:presenceInfo xmlns:p15="http://schemas.microsoft.com/office/powerpoint/2012/main" userId="c98d77b240d1c55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8E8B"/>
    <a:srgbClr val="998B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40" d="100"/>
          <a:sy n="40" d="100"/>
        </p:scale>
        <p:origin x="54" y="16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2" d="100"/>
        <a:sy n="9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09T22:21:19.597" idx="7">
    <p:pos x="10" y="10"/>
    <p:text>30-50% gym dropouts
improve user health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07T21:52:52.255" idx="6">
    <p:pos x="10" y="10"/>
    <p:text>Economic impact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07T21:48:09.768" idx="5">
    <p:pos x="10" y="10"/>
    <p:text>Social impact and ethics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07T21:46:33.379" idx="4">
    <p:pos x="10" y="10"/>
    <p:text>regulatory framework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09T23:36:32.241" idx="9">
    <p:pos x="10" y="10"/>
    <p:text>Next steps in development
Complete existing functionality
Additional functionality
Voice assistant</p:text>
    <p:extLst>
      <p:ext uri="{C676402C-5697-4E1C-873F-D02D1690AC5C}">
        <p15:threadingInfo xmlns:p15="http://schemas.microsoft.com/office/powerpoint/2012/main" timeZoneBias="-120"/>
      </p:ext>
    </p:extLst>
  </p:cm>
  <p:cm authorId="1" dt="2019-10-09T23:37:09.999" idx="12">
    <p:pos x="10" y="106"/>
    <p:text>future work</p:text>
    <p:extLst>
      <p:ext uri="{C676402C-5697-4E1C-873F-D02D1690AC5C}">
        <p15:threadingInfo xmlns:p15="http://schemas.microsoft.com/office/powerpoint/2012/main" timeZoneBias="-120">
          <p15:parentCm authorId="1" idx="9"/>
        </p15:threadingInfo>
      </p:ext>
    </p:extLst>
  </p:cm>
  <p:cm authorId="1" dt="2019-10-09T23:36:43.441" idx="10">
    <p:pos x="106" y="106"/>
    <p:text>Market for product
People would use it
Benefit to gyms
Benefit to society( Direct and Indirect)</p:text>
    <p:extLst>
      <p:ext uri="{C676402C-5697-4E1C-873F-D02D1690AC5C}">
        <p15:threadingInfo xmlns:p15="http://schemas.microsoft.com/office/powerpoint/2012/main" timeZoneBias="-120"/>
      </p:ext>
    </p:extLst>
  </p:cm>
  <p:cm authorId="1" dt="2019-10-09T23:37:05.514" idx="11">
    <p:pos x="106" y="202"/>
    <p:text>conclusion</p:text>
    <p:extLst>
      <p:ext uri="{C676402C-5697-4E1C-873F-D02D1690AC5C}">
        <p15:threadingInfo xmlns:p15="http://schemas.microsoft.com/office/powerpoint/2012/main" timeZoneBias="-120">
          <p15:parentCm authorId="1" idx="10"/>
        </p15:threadingInfo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A34DB-A797-40FD-8438-35B242747D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5FC495-03E2-4474-9793-44FD7DD00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99C19-2C6D-495C-94AD-7F26D2136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FC94-1C2E-4AD8-B7A5-D17BEBD94D47}" type="datetimeFigureOut">
              <a:rPr lang="en-US" smtClean="0"/>
              <a:t>09-Oct-19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F0C2A-D937-45CA-98AD-BE7A9E9AE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43AAF-9827-4082-9D76-5B658B907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4E687-A157-485E-BDE8-1A5ADCF2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565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1F35F-17CE-40E6-B51D-2A37C7B08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9C02B0-3F34-4B43-88F0-56ECFCEE8C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EFA81-48B2-4770-BB9A-ECBBF627D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FC94-1C2E-4AD8-B7A5-D17BEBD94D47}" type="datetimeFigureOut">
              <a:rPr lang="en-US" smtClean="0"/>
              <a:t>09-Oct-19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B324C-210D-412B-B182-F96A7E5B9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56D25-9F71-4F64-9454-8204D368B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4E687-A157-485E-BDE8-1A5ADCF2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00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E0CE77-1E63-4AB9-82BE-B64DD3B0F7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58EE6E-36EF-456B-8CC8-1179D00C9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A0F79-2FFF-4121-B6E3-C50142BD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FC94-1C2E-4AD8-B7A5-D17BEBD94D47}" type="datetimeFigureOut">
              <a:rPr lang="en-US" smtClean="0"/>
              <a:t>09-Oct-19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217C7-D414-4B60-8C49-FD1EAA0E1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6FCE0-2DAF-4DB2-A8D8-77D163860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4E687-A157-485E-BDE8-1A5ADCF2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419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72B54-CCE8-4EEA-BEBE-0430EB72B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88B0F-4D0D-4D85-9197-28DBA1135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371C2-E19D-483E-98D1-22CC0120C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FC94-1C2E-4AD8-B7A5-D17BEBD94D47}" type="datetimeFigureOut">
              <a:rPr lang="en-US" smtClean="0"/>
              <a:t>09-Oct-19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F0389-1E54-459B-8721-0C899662D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69F25-4920-4D5C-AEA6-DB852242A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4E687-A157-485E-BDE8-1A5ADCF2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586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B378E-61EE-4A60-9B26-67FCF9BEB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78647-7738-4EFD-B204-C36B4B6867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C854B-B0EA-4C9F-9ADD-5FFB00691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FC94-1C2E-4AD8-B7A5-D17BEBD94D47}" type="datetimeFigureOut">
              <a:rPr lang="en-US" smtClean="0"/>
              <a:t>09-Oct-19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1D36A8-1F0F-4CCE-A77A-274F1F37E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D04D7-6EB6-4275-A55D-FF82C77FD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4E687-A157-485E-BDE8-1A5ADCF2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582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D4A1A-B54E-41FA-B999-AEEA8CEE1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31ABC-F7BF-4DC5-96F4-E1AA755247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FEC1A1-7F01-4AD9-AD32-3B0C34AA87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6BCE13-72BD-447E-A142-D61E37601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FC94-1C2E-4AD8-B7A5-D17BEBD94D47}" type="datetimeFigureOut">
              <a:rPr lang="en-US" smtClean="0"/>
              <a:t>09-Oct-19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F45088-AB56-4DC8-B899-8C667C1A5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0E2936-D14D-48DB-BA96-2311DAAF6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4E687-A157-485E-BDE8-1A5ADCF2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681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446C-1041-4A55-9D4F-3A4B81B01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7BF55-B0A5-46E6-928D-1E7AA337D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9388DE-CA2B-48D8-B345-2585AB8620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8F7E45-4B92-459F-A4C0-B70536B5DD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06DDC3-4956-4995-96EE-AC9E956E03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CA6021-AB91-4441-A514-9CFBB7C60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FC94-1C2E-4AD8-B7A5-D17BEBD94D47}" type="datetimeFigureOut">
              <a:rPr lang="en-US" smtClean="0"/>
              <a:t>09-Oct-19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712AAE-A66B-457E-8BE0-D06AFD7E8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20EBCB-0F82-492C-A65C-4161D5477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4E687-A157-485E-BDE8-1A5ADCF2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877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97DFB-3C81-4374-8D68-324CB0F0F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D67DC5-67B0-4748-92FC-FD83B0886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FC94-1C2E-4AD8-B7A5-D17BEBD94D47}" type="datetimeFigureOut">
              <a:rPr lang="en-US" smtClean="0"/>
              <a:t>09-Oct-19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EB918B-9FD1-45E6-939C-5F244E177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3E1AC8-BA22-4D68-A61F-A36F6EE10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4E687-A157-485E-BDE8-1A5ADCF2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419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978122-2BD2-4D7D-BD5E-CD1A694A3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FC94-1C2E-4AD8-B7A5-D17BEBD94D47}" type="datetimeFigureOut">
              <a:rPr lang="en-US" smtClean="0"/>
              <a:t>09-Oct-19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A24FED-82DA-423C-AF59-49ECF96A0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3DFE7-3D4E-4134-ABB9-9F362BFD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4E687-A157-485E-BDE8-1A5ADCF2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75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FDCC7-CE1F-4EB3-B15F-78E7D2EED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1D8C2-10D6-4D9E-95D6-BDAFEADC1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24A65-F4E5-4D1C-B5A1-36192A8E2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602C03-83A6-4115-8528-A8916D001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FC94-1C2E-4AD8-B7A5-D17BEBD94D47}" type="datetimeFigureOut">
              <a:rPr lang="en-US" smtClean="0"/>
              <a:t>09-Oct-19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BCE996-38A1-4B78-9571-A7A8DE457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0018FF-0E4F-4136-9BE8-87B318162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4E687-A157-485E-BDE8-1A5ADCF2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7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A3FDF-5C3D-4365-8AFC-B29685D38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AA2305-5DBF-48BB-BC37-376C30B7F3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BCB4E-14CF-4095-9587-E6725F8AA6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1987C3-ED94-4DED-A4B3-51A40D6A5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FC94-1C2E-4AD8-B7A5-D17BEBD94D47}" type="datetimeFigureOut">
              <a:rPr lang="en-US" smtClean="0"/>
              <a:t>09-Oct-19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9AEF8A-F0F8-4EAE-8FAB-F85F5A7D7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CDFE02-3E67-46C3-8E90-8C4224E15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4E687-A157-485E-BDE8-1A5ADCF2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197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FEE827-DDA9-4456-B374-158CCC6EF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1A3FEE-D646-4CB5-A434-8E79F1305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F5E95-2237-4313-A8F4-B8458B30BC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6FC94-1C2E-4AD8-B7A5-D17BEBD94D47}" type="datetimeFigureOut">
              <a:rPr lang="en-US" smtClean="0"/>
              <a:t>09-Oct-19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230DB-6C5A-457B-A1A4-C5007A3FFC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FD5CA-9D60-4649-B7BE-730FB2CDA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4E687-A157-485E-BDE8-1A5ADCF2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793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4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F82320B-E697-D74F-A960-30276D70EDE4}"/>
              </a:ext>
            </a:extLst>
          </p:cNvPr>
          <p:cNvSpPr/>
          <p:nvPr/>
        </p:nvSpPr>
        <p:spPr>
          <a:xfrm>
            <a:off x="0" y="0"/>
            <a:ext cx="12192000" cy="150089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04F72-5280-E942-9933-F96F23C1B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886" y="1731534"/>
            <a:ext cx="3312216" cy="3312216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336A5914-E034-3E4D-B940-B4159A464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8975" y="5242990"/>
            <a:ext cx="4554039" cy="646331"/>
          </a:xfrm>
        </p:spPr>
        <p:txBody>
          <a:bodyPr>
            <a:normAutofit fontScale="92500" lnSpcReduction="10000"/>
          </a:bodyPr>
          <a:lstStyle/>
          <a:p>
            <a:r>
              <a:rPr lang="en-GB" sz="1600">
                <a:latin typeface="Times New Roman" panose="02020603050405020304" pitchFamily="18" charset="0"/>
                <a:cs typeface="Times New Roman" panose="02020603050405020304" pitchFamily="18" charset="0"/>
              </a:rPr>
              <a:t>Bachelor in Telematics Engineering</a:t>
            </a:r>
          </a:p>
          <a:p>
            <a:r>
              <a:rPr lang="en-GB" sz="2000">
                <a:latin typeface="Times New Roman" panose="02020603050405020304" pitchFamily="18" charset="0"/>
                <a:cs typeface="Times New Roman" panose="02020603050405020304" pitchFamily="18" charset="0"/>
              </a:rPr>
              <a:t>Final degree project</a:t>
            </a:r>
          </a:p>
          <a:p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347FB5-3B43-704E-9302-EBE925D79CCF}"/>
              </a:ext>
            </a:extLst>
          </p:cNvPr>
          <p:cNvSpPr txBox="1"/>
          <p:nvPr/>
        </p:nvSpPr>
        <p:spPr>
          <a:xfrm>
            <a:off x="2156091" y="6092457"/>
            <a:ext cx="7879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latin typeface="Times New Roman" panose="02020603050405020304" pitchFamily="18" charset="0"/>
                <a:cs typeface="Times New Roman" panose="02020603050405020304" pitchFamily="18" charset="0"/>
              </a:rPr>
              <a:t>ESCUELA POLITÉCNICA SUPERIOR DE LA UNIVERSIDAD CARLOS III DE MADRID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D36CC5-F1B1-3E4C-95D5-8BF603BFD353}"/>
              </a:ext>
            </a:extLst>
          </p:cNvPr>
          <p:cNvSpPr txBox="1"/>
          <p:nvPr/>
        </p:nvSpPr>
        <p:spPr>
          <a:xfrm>
            <a:off x="3650021" y="384312"/>
            <a:ext cx="4891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Trainer Bot</a:t>
            </a:r>
            <a:endParaRPr lang="en-GB" sz="2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3DBF46-47E9-8F41-998C-7E612FF21F8A}"/>
              </a:ext>
            </a:extLst>
          </p:cNvPr>
          <p:cNvSpPr txBox="1"/>
          <p:nvPr/>
        </p:nvSpPr>
        <p:spPr>
          <a:xfrm>
            <a:off x="2607360" y="968679"/>
            <a:ext cx="697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Natural Language Processor Chatbot</a:t>
            </a:r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6872EE-F68C-8C4E-AB05-3060F18C447E}"/>
              </a:ext>
            </a:extLst>
          </p:cNvPr>
          <p:cNvSpPr/>
          <p:nvPr/>
        </p:nvSpPr>
        <p:spPr>
          <a:xfrm>
            <a:off x="0" y="6473688"/>
            <a:ext cx="12192000" cy="384312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E0E219-AE60-EB4C-8F10-4A5A27DCE972}"/>
              </a:ext>
            </a:extLst>
          </p:cNvPr>
          <p:cNvSpPr txBox="1"/>
          <p:nvPr/>
        </p:nvSpPr>
        <p:spPr>
          <a:xfrm>
            <a:off x="708126" y="5120616"/>
            <a:ext cx="2397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latin typeface="Times New Roman" panose="02020603050405020304" pitchFamily="18" charset="0"/>
                <a:cs typeface="Times New Roman" panose="02020603050405020304" pitchFamily="18" charset="0"/>
              </a:rPr>
              <a:t>Author: </a:t>
            </a:r>
          </a:p>
          <a:p>
            <a:r>
              <a:rPr lang="en-GB" sz="2000">
                <a:latin typeface="Times New Roman" panose="02020603050405020304" pitchFamily="18" charset="0"/>
                <a:cs typeface="Times New Roman" panose="02020603050405020304" pitchFamily="18" charset="0"/>
              </a:rPr>
              <a:t>Matthew Moorcroft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E46609-5255-A148-9CF0-A431564CBE0A}"/>
              </a:ext>
            </a:extLst>
          </p:cNvPr>
          <p:cNvSpPr txBox="1"/>
          <p:nvPr/>
        </p:nvSpPr>
        <p:spPr>
          <a:xfrm>
            <a:off x="9002590" y="4412730"/>
            <a:ext cx="2635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latin typeface="Times New Roman" panose="02020603050405020304" pitchFamily="18" charset="0"/>
                <a:cs typeface="Times New Roman" panose="02020603050405020304" pitchFamily="18" charset="0"/>
              </a:rPr>
              <a:t>Tutor: </a:t>
            </a:r>
          </a:p>
          <a:p>
            <a:r>
              <a:rPr lang="en-GB" sz="1600">
                <a:latin typeface="Times New Roman" panose="02020603050405020304" pitchFamily="18" charset="0"/>
                <a:cs typeface="Times New Roman" panose="02020603050405020304" pitchFamily="18" charset="0"/>
              </a:rPr>
              <a:t>Pablo Serrano Yañez-Mingot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D1D50E-F0E4-48F3-B60D-06C128EFEAE6}"/>
              </a:ext>
            </a:extLst>
          </p:cNvPr>
          <p:cNvSpPr txBox="1"/>
          <p:nvPr/>
        </p:nvSpPr>
        <p:spPr>
          <a:xfrm>
            <a:off x="9002590" y="5198044"/>
            <a:ext cx="2635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latin typeface="Times New Roman" panose="02020603050405020304" pitchFamily="18" charset="0"/>
                <a:cs typeface="Times New Roman" panose="02020603050405020304" pitchFamily="18" charset="0"/>
              </a:rPr>
              <a:t>Director: </a:t>
            </a:r>
          </a:p>
          <a:p>
            <a:r>
              <a:rPr lang="en-GB" sz="1600">
                <a:latin typeface="Times New Roman" panose="02020603050405020304" pitchFamily="18" charset="0"/>
                <a:cs typeface="Times New Roman" panose="02020603050405020304" pitchFamily="18" charset="0"/>
              </a:rPr>
              <a:t>Carlos Jesús Bernardos Cano</a:t>
            </a:r>
          </a:p>
        </p:txBody>
      </p:sp>
    </p:spTree>
    <p:extLst>
      <p:ext uri="{BB962C8B-B14F-4D97-AF65-F5344CB8AC3E}">
        <p14:creationId xmlns:p14="http://schemas.microsoft.com/office/powerpoint/2010/main" val="3283728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person, sky, man, sitting&#10;&#10;Description automatically generated">
            <a:extLst>
              <a:ext uri="{FF2B5EF4-FFF2-40B4-BE49-F238E27FC236}">
                <a16:creationId xmlns:a16="http://schemas.microsoft.com/office/drawing/2014/main" id="{5EB7E321-A804-4FD3-9F7D-A26E1E57D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267" y="0"/>
            <a:ext cx="745746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147" y="-1"/>
            <a:ext cx="2849705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noProof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26571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147" y="-1"/>
            <a:ext cx="2849705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noProof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56975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1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C2289-B3BA-7A45-AAC5-5AD363512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32" y="2911414"/>
            <a:ext cx="4380808" cy="1035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5400" dirty="0"/>
              <a:t>CONTEXT</a:t>
            </a:r>
            <a:endParaRPr lang="en-US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7" name="Graphic 6" descr="Dumbbell">
            <a:extLst>
              <a:ext uri="{FF2B5EF4-FFF2-40B4-BE49-F238E27FC236}">
                <a16:creationId xmlns:a16="http://schemas.microsoft.com/office/drawing/2014/main" id="{DA2689F1-68A4-4DBC-A807-F19794A93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8296" y="4731673"/>
            <a:ext cx="1637652" cy="1637652"/>
          </a:xfrm>
          <a:prstGeom prst="rect">
            <a:avLst/>
          </a:prstGeom>
        </p:spPr>
      </p:pic>
      <p:pic>
        <p:nvPicPr>
          <p:cNvPr id="9" name="Graphic 8" descr="Robot">
            <a:extLst>
              <a:ext uri="{FF2B5EF4-FFF2-40B4-BE49-F238E27FC236}">
                <a16:creationId xmlns:a16="http://schemas.microsoft.com/office/drawing/2014/main" id="{07AFE12C-30D4-4099-B27D-74DE303FD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3333" y="3946586"/>
            <a:ext cx="1190192" cy="1190192"/>
          </a:xfrm>
          <a:prstGeom prst="rect">
            <a:avLst/>
          </a:prstGeom>
        </p:spPr>
      </p:pic>
      <p:pic>
        <p:nvPicPr>
          <p:cNvPr id="11" name="Graphic 10" descr="Cloud Computing">
            <a:extLst>
              <a:ext uri="{FF2B5EF4-FFF2-40B4-BE49-F238E27FC236}">
                <a16:creationId xmlns:a16="http://schemas.microsoft.com/office/drawing/2014/main" id="{09EE32B6-BF91-43B7-BB31-777909B2DD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15948" y="2425329"/>
            <a:ext cx="1515732" cy="1515732"/>
          </a:xfrm>
          <a:prstGeom prst="rect">
            <a:avLst/>
          </a:prstGeom>
        </p:spPr>
      </p:pic>
      <p:pic>
        <p:nvPicPr>
          <p:cNvPr id="13" name="Graphic 12" descr="Smart Phone">
            <a:extLst>
              <a:ext uri="{FF2B5EF4-FFF2-40B4-BE49-F238E27FC236}">
                <a16:creationId xmlns:a16="http://schemas.microsoft.com/office/drawing/2014/main" id="{E8D5E7FB-ACA1-495A-A839-FF61D7F02D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27733" y="1516092"/>
            <a:ext cx="914400" cy="914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C7B6F10-70D7-4778-A9F9-EEACF45CCF31}"/>
              </a:ext>
            </a:extLst>
          </p:cNvPr>
          <p:cNvSpPr/>
          <p:nvPr/>
        </p:nvSpPr>
        <p:spPr>
          <a:xfrm>
            <a:off x="0" y="-12234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11779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147" y="-1"/>
            <a:ext cx="2849705" cy="1035170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04223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147" y="-1"/>
            <a:ext cx="2849705" cy="1035170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0979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147" y="-1"/>
            <a:ext cx="2849705" cy="1035170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2551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1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C2289-B3BA-7A45-AAC5-5AD363512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32" y="2911414"/>
            <a:ext cx="4380808" cy="103517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s-ES" sz="5400" dirty="0"/>
              <a:t>SOLUTION PROPOSED</a:t>
            </a:r>
            <a:endParaRPr lang="en-US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7" name="Graphic 6" descr="Dumbbell">
            <a:extLst>
              <a:ext uri="{FF2B5EF4-FFF2-40B4-BE49-F238E27FC236}">
                <a16:creationId xmlns:a16="http://schemas.microsoft.com/office/drawing/2014/main" id="{DA2689F1-68A4-4DBC-A807-F19794A93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8296" y="4731673"/>
            <a:ext cx="1637652" cy="1637652"/>
          </a:xfrm>
          <a:prstGeom prst="rect">
            <a:avLst/>
          </a:prstGeom>
        </p:spPr>
      </p:pic>
      <p:pic>
        <p:nvPicPr>
          <p:cNvPr id="9" name="Graphic 8" descr="Robot">
            <a:extLst>
              <a:ext uri="{FF2B5EF4-FFF2-40B4-BE49-F238E27FC236}">
                <a16:creationId xmlns:a16="http://schemas.microsoft.com/office/drawing/2014/main" id="{07AFE12C-30D4-4099-B27D-74DE303FD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3333" y="3946586"/>
            <a:ext cx="1190192" cy="1190192"/>
          </a:xfrm>
          <a:prstGeom prst="rect">
            <a:avLst/>
          </a:prstGeom>
        </p:spPr>
      </p:pic>
      <p:pic>
        <p:nvPicPr>
          <p:cNvPr id="11" name="Graphic 10" descr="Cloud Computing">
            <a:extLst>
              <a:ext uri="{FF2B5EF4-FFF2-40B4-BE49-F238E27FC236}">
                <a16:creationId xmlns:a16="http://schemas.microsoft.com/office/drawing/2014/main" id="{09EE32B6-BF91-43B7-BB31-777909B2DD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15948" y="2425329"/>
            <a:ext cx="1515732" cy="1515732"/>
          </a:xfrm>
          <a:prstGeom prst="rect">
            <a:avLst/>
          </a:prstGeom>
        </p:spPr>
      </p:pic>
      <p:pic>
        <p:nvPicPr>
          <p:cNvPr id="13" name="Graphic 12" descr="Smart Phone">
            <a:extLst>
              <a:ext uri="{FF2B5EF4-FFF2-40B4-BE49-F238E27FC236}">
                <a16:creationId xmlns:a16="http://schemas.microsoft.com/office/drawing/2014/main" id="{E8D5E7FB-ACA1-495A-A839-FF61D7F02D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27733" y="1516092"/>
            <a:ext cx="914400" cy="914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C7B6F10-70D7-4778-A9F9-EEACF45CCF31}"/>
              </a:ext>
            </a:extLst>
          </p:cNvPr>
          <p:cNvSpPr/>
          <p:nvPr/>
        </p:nvSpPr>
        <p:spPr>
          <a:xfrm>
            <a:off x="0" y="-12234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8614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object&#10;&#10;Description automatically generated">
            <a:extLst>
              <a:ext uri="{FF2B5EF4-FFF2-40B4-BE49-F238E27FC236}">
                <a16:creationId xmlns:a16="http://schemas.microsoft.com/office/drawing/2014/main" id="{5175E732-CEF2-4F9D-906E-4A40E56FA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862" y="1336182"/>
            <a:ext cx="8486274" cy="62763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75" y="-1"/>
            <a:ext cx="4170849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Proposed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74280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75" y="-1"/>
            <a:ext cx="4170849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Proposed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DAA660A-0D0D-450D-BA35-CDCC8580E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855" y="4208636"/>
            <a:ext cx="1981722" cy="197862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E34C2C7-645B-48DA-978F-0C9BE55BE0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10575" y="2268458"/>
            <a:ext cx="1706572" cy="21800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23E5E3-A01E-4CD0-8ABC-576B560B8C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368" y="1388533"/>
            <a:ext cx="2192697" cy="2261150"/>
          </a:xfrm>
          <a:prstGeom prst="rect">
            <a:avLst/>
          </a:prstGeom>
        </p:spPr>
      </p:pic>
      <p:pic>
        <p:nvPicPr>
          <p:cNvPr id="16" name="Picture 15" descr="A stop sign&#10;&#10;Description automatically generated">
            <a:extLst>
              <a:ext uri="{FF2B5EF4-FFF2-40B4-BE49-F238E27FC236}">
                <a16:creationId xmlns:a16="http://schemas.microsoft.com/office/drawing/2014/main" id="{53D69CFA-057F-44AD-8AD3-D1DC9E3656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147" y="1879311"/>
            <a:ext cx="4507508" cy="30993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DE7A9B3-885F-4740-BFDE-CE4D61AD05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35" y="2303340"/>
            <a:ext cx="2169303" cy="216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937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75" y="-1"/>
            <a:ext cx="4170849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Proposed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59AABC-C327-40C5-828B-193E1D0C2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861" y="1351622"/>
            <a:ext cx="67722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45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3334" y="0"/>
            <a:ext cx="2405332" cy="1035170"/>
          </a:xfrm>
        </p:spPr>
        <p:txBody>
          <a:bodyPr/>
          <a:lstStyle/>
          <a:p>
            <a:pPr algn="ctr"/>
            <a:r>
              <a:rPr lang="en-GB" noProof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C2289-B3BA-7A45-AAC5-5AD363512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3648"/>
            <a:ext cx="10515600" cy="407484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</a:p>
          <a:p>
            <a:pPr marL="514350" indent="-514350">
              <a:buFont typeface="+mj-lt"/>
              <a:buAutoNum type="arabicPeriod"/>
            </a:pP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Proposed</a:t>
            </a:r>
          </a:p>
          <a:p>
            <a:pPr marL="514350" indent="-514350">
              <a:buFont typeface="+mj-lt"/>
              <a:buAutoNum type="arabicPeriod"/>
            </a:pP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Planning and Budget</a:t>
            </a:r>
          </a:p>
          <a:p>
            <a:pPr marL="514350" indent="-514350">
              <a:buFont typeface="+mj-lt"/>
              <a:buAutoNum type="arabicPeriod"/>
            </a:pP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  <a:p>
            <a:pPr marL="514350" indent="-514350">
              <a:buFont typeface="+mj-lt"/>
              <a:buAutoNum type="arabicPeriod"/>
            </a:pP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23618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75" y="-1"/>
            <a:ext cx="4170849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Proposed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C2289-B3BA-7A45-AAC5-5AD363512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3648"/>
            <a:ext cx="10515600" cy="4074843"/>
          </a:xfrm>
        </p:spPr>
        <p:txBody>
          <a:bodyPr>
            <a:normAutofit/>
          </a:bodyPr>
          <a:lstStyle/>
          <a:p>
            <a:pPr lvl="0"/>
            <a:r>
              <a:rPr lang="en-GB" dirty="0"/>
              <a:t>Explain how context engine and intent detection could work</a:t>
            </a:r>
          </a:p>
          <a:p>
            <a:pPr lvl="0"/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GB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38368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75" y="-1"/>
            <a:ext cx="4170849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Proposed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213288-6AB4-41CF-A890-1889C3E37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581" y="1944501"/>
            <a:ext cx="4578412" cy="341396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640AEB0-9F2D-4385-B408-4F7F54C50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50255" y="1692355"/>
            <a:ext cx="2695026" cy="3442803"/>
          </a:xfrm>
          <a:prstGeom prst="rect">
            <a:avLst/>
          </a:prstGeom>
        </p:spPr>
      </p:pic>
      <p:pic>
        <p:nvPicPr>
          <p:cNvPr id="11" name="Graphic 10" descr="Close">
            <a:extLst>
              <a:ext uri="{FF2B5EF4-FFF2-40B4-BE49-F238E27FC236}">
                <a16:creationId xmlns:a16="http://schemas.microsoft.com/office/drawing/2014/main" id="{FC86539A-5ECC-498E-A258-86A162819A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4841" y="1362275"/>
            <a:ext cx="4578412" cy="4578412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9A4689-86BF-407A-A446-E4AEA3BF4264}"/>
              </a:ext>
            </a:extLst>
          </p:cNvPr>
          <p:cNvCxnSpPr>
            <a:stCxn id="11" idx="3"/>
            <a:endCxn id="8" idx="1"/>
          </p:cNvCxnSpPr>
          <p:nvPr/>
        </p:nvCxnSpPr>
        <p:spPr>
          <a:xfrm>
            <a:off x="5203253" y="3651481"/>
            <a:ext cx="2102328" cy="0"/>
          </a:xfrm>
          <a:prstGeom prst="straightConnector1">
            <a:avLst/>
          </a:prstGeom>
          <a:ln w="158750">
            <a:gradFill flip="none" rotWithShape="1">
              <a:gsLst>
                <a:gs pos="0">
                  <a:schemeClr val="accent1"/>
                </a:gs>
                <a:gs pos="100000">
                  <a:srgbClr val="C00000"/>
                </a:gs>
              </a:gsLst>
              <a:lin ang="108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571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75" y="-1"/>
            <a:ext cx="4170849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Proposed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263435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75" y="-1"/>
            <a:ext cx="4170849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Proposed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4B909D-D656-4AB9-9C4A-D13612FED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00" y="1250117"/>
            <a:ext cx="10647998" cy="527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25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75" y="-1"/>
            <a:ext cx="4170849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Proposed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C2289-B3BA-7A45-AAC5-5AD363512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3648"/>
            <a:ext cx="10515600" cy="407484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Iteration</a:t>
            </a:r>
          </a:p>
          <a:p>
            <a:pPr lvl="0"/>
            <a:r>
              <a:rPr lang="en-GB" dirty="0"/>
              <a:t>Technologies used</a:t>
            </a:r>
            <a:endParaRPr lang="en-US" dirty="0"/>
          </a:p>
          <a:p>
            <a:pPr lvl="0"/>
            <a:r>
              <a:rPr lang="en-GB" dirty="0"/>
              <a:t>Structure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GB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9673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75" y="-1"/>
            <a:ext cx="4170849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Proposed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C2289-B3BA-7A45-AAC5-5AD363512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3648"/>
            <a:ext cx="10515600" cy="407484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Existing functionality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GB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5307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75" y="-1"/>
            <a:ext cx="4170849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Proposed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C2289-B3BA-7A45-AAC5-5AD363512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3648"/>
            <a:ext cx="10515600" cy="407484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Demonstration</a:t>
            </a:r>
          </a:p>
          <a:p>
            <a:pPr lvl="0"/>
            <a:r>
              <a:rPr lang="en-GB" dirty="0"/>
              <a:t>Judges demonstration</a:t>
            </a:r>
            <a:endParaRPr lang="en-US" dirty="0"/>
          </a:p>
          <a:p>
            <a:pPr lvl="0"/>
            <a:r>
              <a:rPr lang="en-GB" dirty="0"/>
              <a:t>If wrong: Video presentation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GB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368937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175E732-CEF2-4F9D-906E-4A40E56FA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862" y="1336182"/>
            <a:ext cx="8486274" cy="627630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75" y="-1"/>
            <a:ext cx="4170849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Proposed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8635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1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C2289-B3BA-7A45-AAC5-5AD363512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32" y="2911414"/>
            <a:ext cx="4380808" cy="103517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s-ES" sz="5400" dirty="0"/>
              <a:t>PLANNING AND BUDGET</a:t>
            </a:r>
            <a:endParaRPr lang="en-US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7" name="Graphic 6" descr="Dumbbell">
            <a:extLst>
              <a:ext uri="{FF2B5EF4-FFF2-40B4-BE49-F238E27FC236}">
                <a16:creationId xmlns:a16="http://schemas.microsoft.com/office/drawing/2014/main" id="{DA2689F1-68A4-4DBC-A807-F19794A93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8296" y="4731673"/>
            <a:ext cx="1637652" cy="1637652"/>
          </a:xfrm>
          <a:prstGeom prst="rect">
            <a:avLst/>
          </a:prstGeom>
        </p:spPr>
      </p:pic>
      <p:pic>
        <p:nvPicPr>
          <p:cNvPr id="9" name="Graphic 8" descr="Robot">
            <a:extLst>
              <a:ext uri="{FF2B5EF4-FFF2-40B4-BE49-F238E27FC236}">
                <a16:creationId xmlns:a16="http://schemas.microsoft.com/office/drawing/2014/main" id="{07AFE12C-30D4-4099-B27D-74DE303FD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3333" y="3946586"/>
            <a:ext cx="1190192" cy="1190192"/>
          </a:xfrm>
          <a:prstGeom prst="rect">
            <a:avLst/>
          </a:prstGeom>
        </p:spPr>
      </p:pic>
      <p:pic>
        <p:nvPicPr>
          <p:cNvPr id="11" name="Graphic 10" descr="Cloud Computing">
            <a:extLst>
              <a:ext uri="{FF2B5EF4-FFF2-40B4-BE49-F238E27FC236}">
                <a16:creationId xmlns:a16="http://schemas.microsoft.com/office/drawing/2014/main" id="{09EE32B6-BF91-43B7-BB31-777909B2DD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15948" y="2425329"/>
            <a:ext cx="1515732" cy="1515732"/>
          </a:xfrm>
          <a:prstGeom prst="rect">
            <a:avLst/>
          </a:prstGeom>
        </p:spPr>
      </p:pic>
      <p:pic>
        <p:nvPicPr>
          <p:cNvPr id="13" name="Graphic 12" descr="Smart Phone">
            <a:extLst>
              <a:ext uri="{FF2B5EF4-FFF2-40B4-BE49-F238E27FC236}">
                <a16:creationId xmlns:a16="http://schemas.microsoft.com/office/drawing/2014/main" id="{E8D5E7FB-ACA1-495A-A839-FF61D7F02D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27733" y="1516092"/>
            <a:ext cx="914400" cy="914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C7B6F10-70D7-4778-A9F9-EEACF45CCF31}"/>
              </a:ext>
            </a:extLst>
          </p:cNvPr>
          <p:cNvSpPr/>
          <p:nvPr/>
        </p:nvSpPr>
        <p:spPr>
          <a:xfrm>
            <a:off x="0" y="-12234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60706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8C7C944-4798-4062-8F59-40A7A08EE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28313" y="176914"/>
            <a:ext cx="5935373" cy="72032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0821" y="0"/>
            <a:ext cx="4850358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Planning and Budget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85487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1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8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C2289-B3BA-7A45-AAC5-5AD363512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32" y="2911414"/>
            <a:ext cx="4380808" cy="103517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s-ES" sz="5400" dirty="0"/>
              <a:t>INTRODUCTION</a:t>
            </a:r>
            <a:endParaRPr lang="en-US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7" name="Graphic 6" descr="Dumbbell">
            <a:extLst>
              <a:ext uri="{FF2B5EF4-FFF2-40B4-BE49-F238E27FC236}">
                <a16:creationId xmlns:a16="http://schemas.microsoft.com/office/drawing/2014/main" id="{DA2689F1-68A4-4DBC-A807-F19794A93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8296" y="4731673"/>
            <a:ext cx="1637652" cy="1637652"/>
          </a:xfrm>
          <a:prstGeom prst="rect">
            <a:avLst/>
          </a:prstGeom>
        </p:spPr>
      </p:pic>
      <p:pic>
        <p:nvPicPr>
          <p:cNvPr id="9" name="Graphic 8" descr="Robot">
            <a:extLst>
              <a:ext uri="{FF2B5EF4-FFF2-40B4-BE49-F238E27FC236}">
                <a16:creationId xmlns:a16="http://schemas.microsoft.com/office/drawing/2014/main" id="{07AFE12C-30D4-4099-B27D-74DE303FD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3333" y="3946586"/>
            <a:ext cx="1190192" cy="1190192"/>
          </a:xfrm>
          <a:prstGeom prst="rect">
            <a:avLst/>
          </a:prstGeom>
        </p:spPr>
      </p:pic>
      <p:pic>
        <p:nvPicPr>
          <p:cNvPr id="11" name="Graphic 10" descr="Cloud Computing">
            <a:extLst>
              <a:ext uri="{FF2B5EF4-FFF2-40B4-BE49-F238E27FC236}">
                <a16:creationId xmlns:a16="http://schemas.microsoft.com/office/drawing/2014/main" id="{09EE32B6-BF91-43B7-BB31-777909B2DD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15948" y="2425329"/>
            <a:ext cx="1515732" cy="1515732"/>
          </a:xfrm>
          <a:prstGeom prst="rect">
            <a:avLst/>
          </a:prstGeom>
        </p:spPr>
      </p:pic>
      <p:pic>
        <p:nvPicPr>
          <p:cNvPr id="13" name="Graphic 12" descr="Smart Phone">
            <a:extLst>
              <a:ext uri="{FF2B5EF4-FFF2-40B4-BE49-F238E27FC236}">
                <a16:creationId xmlns:a16="http://schemas.microsoft.com/office/drawing/2014/main" id="{E8D5E7FB-ACA1-495A-A839-FF61D7F02D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27733" y="1516092"/>
            <a:ext cx="914400" cy="914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C7B6F10-70D7-4778-A9F9-EEACF45CCF31}"/>
              </a:ext>
            </a:extLst>
          </p:cNvPr>
          <p:cNvSpPr/>
          <p:nvPr/>
        </p:nvSpPr>
        <p:spPr>
          <a:xfrm>
            <a:off x="0" y="-12234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349663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0821" y="0"/>
            <a:ext cx="4850358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Planning and Budget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C2289-B3BA-7A45-AAC5-5AD363512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3648"/>
            <a:ext cx="10515600" cy="407484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Planning</a:t>
            </a:r>
          </a:p>
          <a:p>
            <a:pPr lvl="0"/>
            <a:r>
              <a:rPr lang="en-GB" dirty="0"/>
              <a:t>Original Plan</a:t>
            </a:r>
            <a:endParaRPr lang="en-US" dirty="0"/>
          </a:p>
          <a:p>
            <a:pPr lvl="0"/>
            <a:r>
              <a:rPr lang="en-GB" dirty="0"/>
              <a:t>Revised Plan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GB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80344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0821" y="0"/>
            <a:ext cx="4850358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Planning and Budget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2C4115-6023-420A-B6D7-DEA66E3F3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" y="1229020"/>
            <a:ext cx="10195560" cy="551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0800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88455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413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147" y="-1"/>
            <a:ext cx="2849705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noProof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B7369C-C987-4A49-9D85-74E4289AA2A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598" y="1482740"/>
            <a:ext cx="9558801" cy="491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981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147" y="-1"/>
            <a:ext cx="2849705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noProof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CA11CC-F249-430C-8B6F-37DBBF0AB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138" y="1408490"/>
            <a:ext cx="8427721" cy="496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14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147" y="-1"/>
            <a:ext cx="2849705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noProof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CA11CC-F249-430C-8B6F-37DBBF0AB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329" y="1635523"/>
            <a:ext cx="9783340" cy="451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799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147" y="-1"/>
            <a:ext cx="2849705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noProof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CA11CC-F249-430C-8B6F-37DBBF0AB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138" y="1408494"/>
            <a:ext cx="8427721" cy="496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70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147" y="-1"/>
            <a:ext cx="2849705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noProof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CA11CC-F249-430C-8B6F-37DBBF0AB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138" y="1408494"/>
            <a:ext cx="8427721" cy="496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19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147" y="-1"/>
            <a:ext cx="2849705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noProof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412204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2675</TotalTime>
  <Words>129</Words>
  <Application>Microsoft Office PowerPoint</Application>
  <PresentationFormat>Widescreen</PresentationFormat>
  <Paragraphs>59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Contents</vt:lpstr>
      <vt:lpstr>PowerPoint Presentation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PowerPoint Presentation</vt:lpstr>
      <vt:lpstr>Context</vt:lpstr>
      <vt:lpstr>Context</vt:lpstr>
      <vt:lpstr>Context</vt:lpstr>
      <vt:lpstr>PowerPoint Presentation</vt:lpstr>
      <vt:lpstr>Solution Proposed</vt:lpstr>
      <vt:lpstr>Solution Proposed</vt:lpstr>
      <vt:lpstr>Solution Proposed</vt:lpstr>
      <vt:lpstr>Solution Proposed</vt:lpstr>
      <vt:lpstr>Solution Proposed</vt:lpstr>
      <vt:lpstr>Solution Proposed</vt:lpstr>
      <vt:lpstr>Solution Proposed</vt:lpstr>
      <vt:lpstr>Solution Proposed</vt:lpstr>
      <vt:lpstr>Solution Proposed</vt:lpstr>
      <vt:lpstr>Solution Proposed</vt:lpstr>
      <vt:lpstr>Solution Proposed</vt:lpstr>
      <vt:lpstr>PowerPoint Presentation</vt:lpstr>
      <vt:lpstr>Planning and Budget</vt:lpstr>
      <vt:lpstr>Planning and Budget</vt:lpstr>
      <vt:lpstr>Planning and Budget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Moorcroft</dc:creator>
  <cp:lastModifiedBy>Matthew Moorcroft</cp:lastModifiedBy>
  <cp:revision>32</cp:revision>
  <dcterms:created xsi:type="dcterms:W3CDTF">2019-10-05T08:45:57Z</dcterms:created>
  <dcterms:modified xsi:type="dcterms:W3CDTF">2019-10-09T22:03:00Z</dcterms:modified>
</cp:coreProperties>
</file>